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91" r:id="rId2"/>
    <p:sldId id="262" r:id="rId3"/>
    <p:sldId id="289" r:id="rId4"/>
    <p:sldId id="280" r:id="rId5"/>
    <p:sldId id="286" r:id="rId6"/>
    <p:sldId id="285" r:id="rId7"/>
    <p:sldId id="281" r:id="rId8"/>
    <p:sldId id="282" r:id="rId9"/>
    <p:sldId id="283" r:id="rId10"/>
    <p:sldId id="287" r:id="rId11"/>
    <p:sldId id="273" r:id="rId12"/>
    <p:sldId id="290" r:id="rId13"/>
    <p:sldId id="284" r:id="rId14"/>
    <p:sldId id="274" r:id="rId15"/>
    <p:sldId id="264" r:id="rId16"/>
    <p:sldId id="269" r:id="rId17"/>
    <p:sldId id="276" r:id="rId18"/>
    <p:sldId id="268" r:id="rId19"/>
    <p:sldId id="267" r:id="rId20"/>
    <p:sldId id="266" r:id="rId21"/>
    <p:sldId id="265" r:id="rId22"/>
    <p:sldId id="28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48460-D16A-4D1E-B1B0-47BDB82AE9FA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B0A4B-7596-4050-9976-8036C09BC5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8B2E35-FFB6-4271-96E0-C3D1B5348B95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AC7A6-7FDF-43B5-9CB8-83A7D87B1514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763663-D7B4-4338-9536-E00DD34F50DD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6257C-12E1-47D7-A9BF-9D4E45DB23B0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A509-8678-4DF2-A2BE-6E7A3DD5B671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425200-811D-4B3A-8881-64FD51393450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2820A-6937-461D-A823-89C3E5C42F0C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940E-E09E-466A-AC6B-D44CF4C5AA5C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25BF6-7E75-431D-B682-4E2324C1D06D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8D136-D0E0-4A1E-BC8F-8D2670E0197B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E66432-A0E8-4182-ADB7-CF16540D8CC3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0656EB-391A-43F9-B632-EF3FB195109D}" type="datetime1">
              <a:rPr lang="en-US" smtClean="0"/>
              <a:t>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Gharda Institute of Technology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jagranjosh.com/careers/civil-engineering-1286361314-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Civil Engineering Careers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		Presented by</a:t>
            </a:r>
          </a:p>
          <a:p>
            <a:pPr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K .G. VINOD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Training &amp; Placement Officer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Gharda</a:t>
            </a:r>
            <a:r>
              <a:rPr lang="en-US" dirty="0" smtClean="0">
                <a:solidFill>
                  <a:srgbClr val="00B0F0"/>
                </a:solidFill>
              </a:rPr>
              <a:t> Institute of Technology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5" descr="Civil Engineering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0"/>
            <a:ext cx="2870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Private Sector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>Major Industry: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Consultancy firms in structural, environmental etc.</a:t>
            </a:r>
          </a:p>
          <a:p>
            <a:pPr>
              <a:buFontTx/>
              <a:buChar char="-"/>
            </a:pPr>
            <a:r>
              <a:rPr lang="en-US" dirty="0" smtClean="0"/>
              <a:t>Construction projects : residential &amp; heavy civil construction</a:t>
            </a:r>
          </a:p>
          <a:p>
            <a:pPr>
              <a:buFontTx/>
              <a:buChar char="-"/>
            </a:pPr>
            <a:r>
              <a:rPr lang="en-US" dirty="0" smtClean="0"/>
              <a:t>Manufacturing units : for   maintenance  of existing plants, expansion projects  and erection of new plants.</a:t>
            </a:r>
          </a:p>
          <a:p>
            <a:pPr>
              <a:buFontTx/>
              <a:buChar char="-"/>
            </a:pPr>
            <a:r>
              <a:rPr lang="en-US" dirty="0" smtClean="0"/>
              <a:t>Hotels, Hospitals, Colleges, Universities, Power &amp; energy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Misc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 Technical &amp; non technical roles in banking , Insurance, general administration in govt. sector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Own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Business plan</a:t>
            </a:r>
          </a:p>
          <a:p>
            <a:pPr>
              <a:buNone/>
            </a:pPr>
            <a:r>
              <a:rPr lang="en-US" dirty="0" smtClean="0"/>
              <a:t>Start up budget  : Total investment ,Capital Costs &amp; working capital</a:t>
            </a:r>
          </a:p>
          <a:p>
            <a:pPr>
              <a:buNone/>
            </a:pPr>
            <a:r>
              <a:rPr lang="en-US" dirty="0" smtClean="0"/>
              <a:t>Income statement ( 5 year) : Total sales, COGS, Gross Profit, Net profit</a:t>
            </a:r>
          </a:p>
          <a:p>
            <a:pPr>
              <a:buNone/>
            </a:pPr>
            <a:r>
              <a:rPr lang="en-US" dirty="0" smtClean="0"/>
              <a:t>ROI ,Present value, Net Present value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IRR &gt; Discount rate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International Scope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Canada</a:t>
            </a:r>
          </a:p>
          <a:p>
            <a:pPr>
              <a:buFontTx/>
              <a:buChar char="-"/>
            </a:pPr>
            <a:r>
              <a:rPr lang="en-US" dirty="0" smtClean="0"/>
              <a:t>Australia</a:t>
            </a:r>
          </a:p>
          <a:p>
            <a:pPr>
              <a:buFontTx/>
              <a:buChar char="-"/>
            </a:pPr>
            <a:r>
              <a:rPr lang="en-US" dirty="0" smtClean="0"/>
              <a:t>Middle East</a:t>
            </a:r>
          </a:p>
          <a:p>
            <a:pPr>
              <a:buFontTx/>
              <a:buChar char="-"/>
            </a:pPr>
            <a:r>
              <a:rPr lang="en-US" dirty="0" smtClean="0"/>
              <a:t>Africa</a:t>
            </a:r>
          </a:p>
          <a:p>
            <a:pPr>
              <a:buFontTx/>
              <a:buChar char="-"/>
            </a:pPr>
            <a:r>
              <a:rPr lang="en-US" dirty="0" smtClean="0"/>
              <a:t>Asia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Further Studies in India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ME / </a:t>
            </a:r>
            <a:r>
              <a:rPr lang="en-US" dirty="0" err="1" smtClean="0"/>
              <a:t>M.Tech</a:t>
            </a:r>
            <a:r>
              <a:rPr lang="en-US" dirty="0" smtClean="0"/>
              <a:t>./ </a:t>
            </a:r>
            <a:r>
              <a:rPr lang="en-US" dirty="0" err="1" smtClean="0"/>
              <a:t>Ph.D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MBA / </a:t>
            </a:r>
            <a:r>
              <a:rPr lang="en-US" dirty="0" err="1" smtClean="0"/>
              <a:t>Ph.D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Graduate Aptitude Test in Engineering (GATE)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For admission purpose in post graduate engineering programs , counseling  GATE : BE=7:3</a:t>
            </a:r>
          </a:p>
          <a:p>
            <a:pPr algn="just">
              <a:buFontTx/>
              <a:buChar char="-"/>
            </a:pPr>
            <a:r>
              <a:rPr lang="en-US" dirty="0" smtClean="0"/>
              <a:t>Recruitment process of some public sector units</a:t>
            </a:r>
          </a:p>
          <a:p>
            <a:pPr algn="just">
              <a:buFontTx/>
              <a:buChar char="-"/>
            </a:pPr>
            <a:r>
              <a:rPr lang="en-US" dirty="0" smtClean="0"/>
              <a:t>Primarily tests understanding of various under graduate subjects in engineering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Eligibility: 4</a:t>
            </a:r>
            <a:r>
              <a:rPr lang="en-US" baseline="30000" dirty="0" smtClean="0"/>
              <a:t>th</a:t>
            </a:r>
            <a:r>
              <a:rPr lang="en-US" dirty="0" smtClean="0"/>
              <a:t> year students / already completed</a:t>
            </a:r>
          </a:p>
          <a:p>
            <a:pPr algn="just">
              <a:buFontTx/>
              <a:buChar char="-"/>
            </a:pPr>
            <a:r>
              <a:rPr lang="en-US" dirty="0" smtClean="0"/>
              <a:t> On line , multiple choice  &amp; numerical </a:t>
            </a:r>
            <a:r>
              <a:rPr lang="en-US" dirty="0" err="1" smtClean="0"/>
              <a:t>qns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Negative marking for multiple choice </a:t>
            </a:r>
            <a:r>
              <a:rPr lang="en-US" dirty="0" err="1" smtClean="0"/>
              <a:t>qns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smtClean="0"/>
              <a:t>Validity: 2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Rs. 750 to 1500 ( depends on category)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Common Admission Test (CAT)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For admission purpose in post graduate management programs in Indian universities</a:t>
            </a:r>
          </a:p>
          <a:p>
            <a:pPr algn="just">
              <a:buFontTx/>
              <a:buChar char="-"/>
            </a:pPr>
            <a:r>
              <a:rPr lang="en-US" dirty="0" smtClean="0"/>
              <a:t>Tests quantitative ability, data interpretation, verbal reasoning &amp; logical reasoning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Eligibility: Graduation , Final year / already completed with min 50 % score</a:t>
            </a:r>
          </a:p>
          <a:p>
            <a:pPr algn="just">
              <a:buFontTx/>
              <a:buChar char="-"/>
            </a:pPr>
            <a:r>
              <a:rPr lang="en-US" dirty="0" smtClean="0"/>
              <a:t> On line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1 year</a:t>
            </a:r>
          </a:p>
          <a:p>
            <a:pPr algn="just">
              <a:buFontTx/>
              <a:buChar char="-"/>
            </a:pPr>
            <a:r>
              <a:rPr lang="en-US" dirty="0" smtClean="0"/>
              <a:t>Fee: Rs. 800 to 1600 ( depends on category)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Further Studies  Abroad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- Post Graduate Level Programs in Engineering</a:t>
            </a:r>
          </a:p>
          <a:p>
            <a:pPr algn="just">
              <a:buFontTx/>
              <a:buChar char="-"/>
            </a:pPr>
            <a:r>
              <a:rPr lang="en-US" dirty="0" smtClean="0"/>
              <a:t>MBA /DBA/ </a:t>
            </a:r>
            <a:r>
              <a:rPr lang="en-US" dirty="0" err="1" smtClean="0"/>
              <a:t>Ph.D</a:t>
            </a:r>
            <a:r>
              <a:rPr lang="en-US" dirty="0" smtClean="0"/>
              <a:t>  and other post graduate level programs in business &amp; management studies. 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US</a:t>
            </a:r>
          </a:p>
          <a:p>
            <a:pPr>
              <a:buFontTx/>
              <a:buChar char="-"/>
            </a:pPr>
            <a:r>
              <a:rPr lang="en-US" dirty="0" smtClean="0"/>
              <a:t>UK</a:t>
            </a:r>
          </a:p>
          <a:p>
            <a:pPr>
              <a:buFontTx/>
              <a:buChar char="-"/>
            </a:pPr>
            <a:r>
              <a:rPr lang="en-US" dirty="0" smtClean="0"/>
              <a:t>Australia</a:t>
            </a:r>
          </a:p>
          <a:p>
            <a:pPr>
              <a:buFontTx/>
              <a:buChar char="-"/>
            </a:pPr>
            <a:r>
              <a:rPr lang="en-US" dirty="0" smtClean="0"/>
              <a:t>Canada</a:t>
            </a:r>
          </a:p>
          <a:p>
            <a:pPr>
              <a:buFontTx/>
              <a:buChar char="-"/>
            </a:pPr>
            <a:r>
              <a:rPr lang="en-US" dirty="0" err="1" smtClean="0"/>
              <a:t>Newzealand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Germany</a:t>
            </a:r>
          </a:p>
          <a:p>
            <a:pPr>
              <a:buFontTx/>
              <a:buChar char="-"/>
            </a:pPr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International English Language Testing System (IELTS)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 To assess the English Language proficiency of non native English speakers.</a:t>
            </a:r>
          </a:p>
          <a:p>
            <a:pPr>
              <a:buFontTx/>
              <a:buChar char="-"/>
            </a:pPr>
            <a:r>
              <a:rPr lang="en-US" dirty="0" smtClean="0"/>
              <a:t>Skills Tested: Listening – 40 min, Reading – 60 min, Writing – 60 min&amp; Speaking- 10-15 min</a:t>
            </a:r>
          </a:p>
          <a:p>
            <a:pPr>
              <a:buFontTx/>
              <a:buChar char="-"/>
            </a:pPr>
            <a:r>
              <a:rPr lang="en-US" dirty="0" smtClean="0"/>
              <a:t>Paper Based Test</a:t>
            </a:r>
          </a:p>
          <a:p>
            <a:pPr>
              <a:buFontTx/>
              <a:buChar char="-"/>
            </a:pPr>
            <a:r>
              <a:rPr lang="en-US" dirty="0" smtClean="0"/>
              <a:t>Eligibility : Nil,  but Intended for non native English speakers</a:t>
            </a:r>
          </a:p>
          <a:p>
            <a:pPr>
              <a:buFontTx/>
              <a:buChar char="-"/>
            </a:pPr>
            <a:r>
              <a:rPr lang="en-US" dirty="0" smtClean="0"/>
              <a:t>Validity: 2 years</a:t>
            </a:r>
          </a:p>
          <a:p>
            <a:pPr>
              <a:buFontTx/>
              <a:buChar char="-"/>
            </a:pPr>
            <a:r>
              <a:rPr lang="en-US" dirty="0" smtClean="0"/>
              <a:t>Fee: Rs. 9300/=</a:t>
            </a:r>
          </a:p>
          <a:p>
            <a:pPr>
              <a:buFontTx/>
              <a:buChar char="-"/>
            </a:pPr>
            <a:r>
              <a:rPr lang="en-US" dirty="0" smtClean="0"/>
              <a:t>Website: www.ielts.org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 Of  English as a Foreign Language (TOEFL)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- To assess the English Language proficiency of non native English speakers.</a:t>
            </a:r>
          </a:p>
          <a:p>
            <a:pPr>
              <a:buFontTx/>
              <a:buChar char="-"/>
            </a:pPr>
            <a:r>
              <a:rPr lang="en-US" dirty="0" smtClean="0"/>
              <a:t>Skills Tested: Listening , Reading , Writing &amp; Speaking</a:t>
            </a:r>
          </a:p>
          <a:p>
            <a:pPr>
              <a:buFontTx/>
              <a:buChar char="-"/>
            </a:pPr>
            <a:r>
              <a:rPr lang="en-US" dirty="0" smtClean="0"/>
              <a:t>Internet / Paper Based Test</a:t>
            </a:r>
          </a:p>
          <a:p>
            <a:pPr>
              <a:buFontTx/>
              <a:buChar char="-"/>
            </a:pPr>
            <a:r>
              <a:rPr lang="en-US" dirty="0" smtClean="0"/>
              <a:t>Eligibility : Nil,  but Intended for non native English speakers</a:t>
            </a:r>
          </a:p>
          <a:p>
            <a:pPr>
              <a:buFontTx/>
              <a:buChar char="-"/>
            </a:pPr>
            <a:r>
              <a:rPr lang="en-US" dirty="0" smtClean="0"/>
              <a:t>Validity: 2 years</a:t>
            </a:r>
          </a:p>
          <a:p>
            <a:pPr>
              <a:buFontTx/>
              <a:buChar char="-"/>
            </a:pPr>
            <a:r>
              <a:rPr lang="en-US" dirty="0" smtClean="0"/>
              <a:t>Fee: US$ 160 - 250</a:t>
            </a:r>
          </a:p>
          <a:p>
            <a:pPr>
              <a:buFontTx/>
              <a:buChar char="-"/>
            </a:pPr>
            <a:r>
              <a:rPr lang="en-US" dirty="0" smtClean="0"/>
              <a:t>Website</a:t>
            </a:r>
            <a:r>
              <a:rPr lang="en-US" smtClean="0"/>
              <a:t>: www.ets.org/toefl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Civil Engineering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Since time immemorial, human beings have been engaged in building all kinds of edifices.</a:t>
            </a:r>
          </a:p>
          <a:p>
            <a:pPr algn="just">
              <a:buNone/>
            </a:pPr>
            <a:r>
              <a:rPr lang="en-US" dirty="0" smtClean="0"/>
              <a:t>From cave dwellings, human beings had moved on to construct houses, palaces, canals, dams and highways.</a:t>
            </a:r>
          </a:p>
          <a:p>
            <a:pPr algn="just">
              <a:buNone/>
            </a:pPr>
            <a:r>
              <a:rPr lang="en-US" dirty="0" smtClean="0"/>
              <a:t>These civilian structures played a significant role in the development of human race and gave various dimensions to human life.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Graduate Record Examinations (GRE)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- Admission test to most masters &amp; doctoral programs in US Universities.</a:t>
            </a:r>
          </a:p>
          <a:p>
            <a:pPr algn="just">
              <a:buFontTx/>
              <a:buChar char="-"/>
            </a:pPr>
            <a:r>
              <a:rPr lang="en-US" dirty="0" smtClean="0"/>
              <a:t>Skills Tested: Analytical Writing, Quantitative Reasoning &amp; Verbal  Reasoning.</a:t>
            </a:r>
          </a:p>
          <a:p>
            <a:pPr algn="just">
              <a:buFontTx/>
              <a:buChar char="-"/>
            </a:pPr>
            <a:r>
              <a:rPr lang="en-US" dirty="0" smtClean="0"/>
              <a:t>Duration : 3 hr 45 min</a:t>
            </a:r>
          </a:p>
          <a:p>
            <a:pPr algn="just">
              <a:buFontTx/>
              <a:buChar char="-"/>
            </a:pPr>
            <a:r>
              <a:rPr lang="en-US" dirty="0" smtClean="0"/>
              <a:t>Computer / Paper Based Test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 : Nil,  but Intended for Bachelor graduates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5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US$ 185</a:t>
            </a:r>
          </a:p>
          <a:p>
            <a:pPr algn="just">
              <a:buFontTx/>
              <a:buChar char="-"/>
            </a:pPr>
            <a:r>
              <a:rPr lang="en-US" dirty="0" smtClean="0"/>
              <a:t>Website: www.ets.org/gre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Graduate Management Aptitude Test (GMAT)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- Admission test for graduate management programs ( MBA, M. Accountancy,  M. Finance ) in more than 2100 universities</a:t>
            </a:r>
          </a:p>
          <a:p>
            <a:pPr algn="just">
              <a:buFontTx/>
              <a:buChar char="-"/>
            </a:pPr>
            <a:r>
              <a:rPr lang="en-US" dirty="0" smtClean="0"/>
              <a:t>Skills Tested: Analytical Writing, Quantitative Reasoning , Verbal  Reasoning &amp; integrated reasoning.</a:t>
            </a:r>
          </a:p>
          <a:p>
            <a:pPr algn="just">
              <a:buFontTx/>
              <a:buChar char="-"/>
            </a:pPr>
            <a:r>
              <a:rPr lang="en-US" dirty="0" smtClean="0"/>
              <a:t>Duration:3 hrs 30 min</a:t>
            </a:r>
          </a:p>
          <a:p>
            <a:pPr algn="just">
              <a:buFontTx/>
              <a:buChar char="-"/>
            </a:pPr>
            <a:r>
              <a:rPr lang="en-US" dirty="0" smtClean="0"/>
              <a:t>Computer Based Test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 : Nil,  but Intended for Bachelor graduates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5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US$ 250</a:t>
            </a:r>
          </a:p>
          <a:p>
            <a:pPr algn="just">
              <a:buFontTx/>
              <a:buChar char="-"/>
            </a:pPr>
            <a:r>
              <a:rPr lang="en-US" dirty="0" smtClean="0"/>
              <a:t>Website: www.gmac.com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Thank you …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………………… For the attention.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Civil Engineering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Amongst all branches of engineering, the range and application of civil engineering is the broadest and the most visible. In fact, the entire infrastructural framework of a modern nation is the creation of civil engineers.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Civil engineering  - Roles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- R &amp; D</a:t>
            </a:r>
          </a:p>
          <a:p>
            <a:pPr>
              <a:buFontTx/>
              <a:buChar char="-"/>
            </a:pPr>
            <a:r>
              <a:rPr lang="en-US" dirty="0" smtClean="0"/>
              <a:t>Design</a:t>
            </a:r>
          </a:p>
          <a:p>
            <a:pPr>
              <a:buFontTx/>
              <a:buChar char="-"/>
            </a:pPr>
            <a:r>
              <a:rPr lang="en-US" dirty="0" smtClean="0"/>
              <a:t>Construction Projects ( Planning, Quantity Survey , Site Supervision, Bill of materials)</a:t>
            </a:r>
          </a:p>
          <a:p>
            <a:pPr>
              <a:buFontTx/>
              <a:buChar char="-"/>
            </a:pPr>
            <a:r>
              <a:rPr lang="en-US" dirty="0" smtClean="0"/>
              <a:t>Maintenance</a:t>
            </a:r>
          </a:p>
          <a:p>
            <a:pPr>
              <a:buFontTx/>
              <a:buChar char="-"/>
            </a:pPr>
            <a:r>
              <a:rPr lang="en-US" dirty="0" smtClean="0"/>
              <a:t>Sales &amp; marketing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Civil - Opportunities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Govt. Sector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Private Sector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Teaching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Further Studies / Research</a:t>
            </a:r>
          </a:p>
          <a:p>
            <a:pPr>
              <a:buNone/>
            </a:pPr>
            <a:r>
              <a:rPr lang="en-US" b="1" dirty="0" smtClean="0"/>
              <a:t>Own Business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Govt.   Sector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- Direct Govt. jobs : Railways, Municipal bodies, Defense , High way authority,  UPSC &amp; MPSC jobs etc</a:t>
            </a:r>
          </a:p>
          <a:p>
            <a:pPr algn="just">
              <a:buNone/>
            </a:pPr>
            <a:r>
              <a:rPr lang="en-US" dirty="0" smtClean="0"/>
              <a:t>-   Public sector companies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 Indian Railway Service of Engineers</a:t>
            </a:r>
          </a:p>
          <a:p>
            <a:r>
              <a:rPr lang="en-US" dirty="0" smtClean="0"/>
              <a:t> Indian Railway Stores Services</a:t>
            </a:r>
          </a:p>
          <a:p>
            <a:r>
              <a:rPr lang="en-US" dirty="0" smtClean="0"/>
              <a:t>Central Engineering Service</a:t>
            </a:r>
          </a:p>
          <a:p>
            <a:r>
              <a:rPr lang="en-US" dirty="0" smtClean="0"/>
              <a:t>Indian Defense Service of Engineers</a:t>
            </a:r>
          </a:p>
          <a:p>
            <a:r>
              <a:rPr lang="en-US" dirty="0" smtClean="0"/>
              <a:t>Indian Ordnance Factories Service (IOFS)</a:t>
            </a:r>
          </a:p>
          <a:p>
            <a:r>
              <a:rPr lang="en-US" dirty="0" smtClean="0"/>
              <a:t>Central Water Engineering</a:t>
            </a:r>
          </a:p>
          <a:p>
            <a:r>
              <a:rPr lang="en-US" dirty="0" smtClean="0"/>
              <a:t>Central Engineering Service (Roads)</a:t>
            </a:r>
          </a:p>
          <a:p>
            <a:r>
              <a:rPr lang="en-US" dirty="0" smtClean="0"/>
              <a:t>Border Roads Engineering Service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Eligibility : BE / </a:t>
            </a:r>
            <a:r>
              <a:rPr lang="en-US" dirty="0" err="1" smtClean="0"/>
              <a:t>B.Tech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Age: 21-30 years</a:t>
            </a:r>
          </a:p>
          <a:p>
            <a:pPr algn="just">
              <a:buNone/>
            </a:pPr>
            <a:r>
              <a:rPr lang="en-US" dirty="0" smtClean="0"/>
              <a:t>On line application</a:t>
            </a:r>
          </a:p>
          <a:p>
            <a:pPr algn="just">
              <a:buNone/>
            </a:pPr>
            <a:r>
              <a:rPr lang="en-US" dirty="0" smtClean="0"/>
              <a:t>Fee: Rs. 200. No fee for females &amp; reserved category</a:t>
            </a:r>
          </a:p>
          <a:p>
            <a:pPr algn="just">
              <a:buNone/>
            </a:pPr>
            <a:r>
              <a:rPr lang="en-US" dirty="0" smtClean="0"/>
              <a:t>General Ability (Objective)- 1</a:t>
            </a:r>
          </a:p>
          <a:p>
            <a:pPr algn="just">
              <a:buNone/>
            </a:pPr>
            <a:r>
              <a:rPr lang="en-US" dirty="0" smtClean="0"/>
              <a:t>Civil </a:t>
            </a:r>
            <a:r>
              <a:rPr lang="en-US" dirty="0" err="1" smtClean="0"/>
              <a:t>Engg</a:t>
            </a:r>
            <a:r>
              <a:rPr lang="en-US" dirty="0" smtClean="0"/>
              <a:t> ( Objective)-2</a:t>
            </a:r>
          </a:p>
          <a:p>
            <a:pPr algn="just">
              <a:buNone/>
            </a:pPr>
            <a:r>
              <a:rPr lang="en-US" dirty="0" smtClean="0"/>
              <a:t>Civil </a:t>
            </a:r>
            <a:r>
              <a:rPr lang="en-US" dirty="0" err="1" smtClean="0"/>
              <a:t>Engg</a:t>
            </a:r>
            <a:r>
              <a:rPr lang="en-US" dirty="0" smtClean="0"/>
              <a:t> ( Conventional)-2</a:t>
            </a:r>
          </a:p>
          <a:p>
            <a:pPr algn="just">
              <a:buNone/>
            </a:pPr>
            <a:r>
              <a:rPr lang="en-US" dirty="0" smtClean="0"/>
              <a:t>Interview (Personality Test)-1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Career progression:</a:t>
            </a:r>
          </a:p>
          <a:p>
            <a:pPr>
              <a:buNone/>
            </a:pPr>
            <a:r>
              <a:rPr lang="en-US" dirty="0" smtClean="0"/>
              <a:t>Asst. Executive Engineer / Asst. Director</a:t>
            </a:r>
          </a:p>
          <a:p>
            <a:pPr>
              <a:buNone/>
            </a:pPr>
            <a:r>
              <a:rPr lang="en-US" dirty="0" smtClean="0"/>
              <a:t>Executive Engineer /Dy. Director</a:t>
            </a:r>
          </a:p>
          <a:p>
            <a:pPr>
              <a:buNone/>
            </a:pPr>
            <a:r>
              <a:rPr lang="en-US" dirty="0" smtClean="0"/>
              <a:t>Superintending Engineer / Joint Director</a:t>
            </a:r>
          </a:p>
          <a:p>
            <a:pPr>
              <a:buNone/>
            </a:pPr>
            <a:r>
              <a:rPr lang="en-US" dirty="0" smtClean="0"/>
              <a:t>Chief Engineer / Director</a:t>
            </a:r>
          </a:p>
          <a:p>
            <a:pPr>
              <a:buNone/>
            </a:pPr>
            <a:r>
              <a:rPr lang="en-US" dirty="0" smtClean="0"/>
              <a:t>Chairman / Managing Director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Gharda Institute of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502</TotalTime>
  <Words>897</Words>
  <Application>Microsoft Office PowerPoint</Application>
  <PresentationFormat>On-screen Show (4:3)</PresentationFormat>
  <Paragraphs>178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Civil Engineering Careers</vt:lpstr>
      <vt:lpstr>Civil Engineering</vt:lpstr>
      <vt:lpstr>Civil Engineering</vt:lpstr>
      <vt:lpstr>Civil engineering  - Roles</vt:lpstr>
      <vt:lpstr>Civil - Opportunities</vt:lpstr>
      <vt:lpstr> Govt.   Sector</vt:lpstr>
      <vt:lpstr>Indian Engineering Services (IES)</vt:lpstr>
      <vt:lpstr>Indian Engineering Services (IES)</vt:lpstr>
      <vt:lpstr>Indian Engineering Services (IES)</vt:lpstr>
      <vt:lpstr>Private Sector</vt:lpstr>
      <vt:lpstr> Misc</vt:lpstr>
      <vt:lpstr> Own Business</vt:lpstr>
      <vt:lpstr> International Scope</vt:lpstr>
      <vt:lpstr> Further Studies in India</vt:lpstr>
      <vt:lpstr>Graduate Aptitude Test in Engineering (GATE)</vt:lpstr>
      <vt:lpstr>Common Admission Test (CAT)</vt:lpstr>
      <vt:lpstr>Further Studies  Abroad</vt:lpstr>
      <vt:lpstr>International English Language Testing System (IELTS)</vt:lpstr>
      <vt:lpstr>Test Of  English as a Foreign Language (TOEFL)</vt:lpstr>
      <vt:lpstr>Graduate Record Examinations (GRE)</vt:lpstr>
      <vt:lpstr>Graduate Management Aptitude Test (GMAT)</vt:lpstr>
      <vt:lpstr>Thank you …</vt:lpstr>
    </vt:vector>
  </TitlesOfParts>
  <Company>TPO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TPOGIT</dc:creator>
  <cp:lastModifiedBy>HP</cp:lastModifiedBy>
  <cp:revision>116</cp:revision>
  <dcterms:created xsi:type="dcterms:W3CDTF">2014-01-03T10:38:41Z</dcterms:created>
  <dcterms:modified xsi:type="dcterms:W3CDTF">2014-02-15T07:07:27Z</dcterms:modified>
</cp:coreProperties>
</file>